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8" r:id="rId3"/>
    <p:sldId id="278" r:id="rId4"/>
    <p:sldId id="279" r:id="rId5"/>
    <p:sldId id="280" r:id="rId6"/>
    <p:sldId id="292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64" d="100"/>
          <a:sy n="64" d="100"/>
        </p:scale>
        <p:origin x="9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pinkwink.kr/1351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C6B0AD-0A39-487D-B010-532FEE3283BE}"/>
              </a:ext>
            </a:extLst>
          </p:cNvPr>
          <p:cNvSpPr txBox="1"/>
          <p:nvPr/>
        </p:nvSpPr>
        <p:spPr>
          <a:xfrm>
            <a:off x="511115" y="2087217"/>
            <a:ext cx="11169768" cy="2136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경과 보고</a:t>
            </a:r>
            <a:endParaRPr lang="en-US" altLang="ko-KR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12B13-92E5-4F42-99AE-3C88B6D1598C}"/>
              </a:ext>
            </a:extLst>
          </p:cNvPr>
          <p:cNvSpPr txBox="1"/>
          <p:nvPr/>
        </p:nvSpPr>
        <p:spPr>
          <a:xfrm>
            <a:off x="5335609" y="4224130"/>
            <a:ext cx="1520781" cy="516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성무열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45514-7F06-4E92-B128-409B38DA09C7}"/>
              </a:ext>
            </a:extLst>
          </p:cNvPr>
          <p:cNvSpPr txBox="1"/>
          <p:nvPr/>
        </p:nvSpPr>
        <p:spPr>
          <a:xfrm>
            <a:off x="452737" y="428696"/>
            <a:ext cx="2418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마에스트로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실습 </a:t>
            </a:r>
          </a:p>
        </p:txBody>
      </p:sp>
      <p:pic>
        <p:nvPicPr>
          <p:cNvPr id="1026" name="Picture 2" descr="한국유학종합시스템(스터디인코리아) Study in Korea|run by Korean Government">
            <a:extLst>
              <a:ext uri="{FF2B5EF4-FFF2-40B4-BE49-F238E27FC236}">
                <a16:creationId xmlns:a16="http://schemas.microsoft.com/office/drawing/2014/main" id="{793D9839-8C7E-4FEB-8C89-887A582C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547" y="428696"/>
            <a:ext cx="862716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D958A-ABE1-D3B9-5403-C6E4E60EE00B}"/>
              </a:ext>
            </a:extLst>
          </p:cNvPr>
          <p:cNvSpPr txBox="1"/>
          <p:nvPr/>
        </p:nvSpPr>
        <p:spPr>
          <a:xfrm>
            <a:off x="1825496" y="5562201"/>
            <a:ext cx="8083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우선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colab</a:t>
            </a:r>
            <a:r>
              <a:rPr kumimoji="1" lang="ko-KR" altLang="en-US" dirty="0"/>
              <a:t>에서 실행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Batch size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로 극단적으로 줄였음에도 </a:t>
            </a:r>
            <a:r>
              <a:rPr kumimoji="1" lang="en-US" altLang="ko-KR" dirty="0"/>
              <a:t>“CUDA out of memory"</a:t>
            </a:r>
            <a:r>
              <a:rPr kumimoji="1" lang="ko-KR" altLang="en-US" dirty="0"/>
              <a:t> 오류 발생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=&gt;</a:t>
            </a:r>
            <a:r>
              <a:rPr kumimoji="1" lang="ko-KR" altLang="en-US" dirty="0"/>
              <a:t> 원격 데스크탑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이동열 멘토님</a:t>
            </a:r>
            <a:r>
              <a:rPr kumimoji="1" lang="en-US" altLang="ko-KR" dirty="0"/>
              <a:t>)</a:t>
            </a:r>
            <a:r>
              <a:rPr kumimoji="1" lang="ko-KR" altLang="en-US" dirty="0"/>
              <a:t> 혹은 </a:t>
            </a:r>
            <a:r>
              <a:rPr kumimoji="1" lang="en-US" altLang="ko-KR" dirty="0" err="1"/>
              <a:t>colab</a:t>
            </a:r>
            <a:r>
              <a:rPr kumimoji="1" lang="en-US" altLang="ko-KR" dirty="0"/>
              <a:t> pro</a:t>
            </a:r>
            <a:r>
              <a:rPr kumimoji="1" lang="ko-KR" altLang="en-US" dirty="0"/>
              <a:t>에서 실행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07E587-1C45-2ABD-4113-E4E059BD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70" y="1295799"/>
            <a:ext cx="4517088" cy="38413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FE60D2-0E63-01EF-C80C-39F31C1D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44" y="1295799"/>
            <a:ext cx="5478019" cy="37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1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D958A-ABE1-D3B9-5403-C6E4E60EE00B}"/>
              </a:ext>
            </a:extLst>
          </p:cNvPr>
          <p:cNvSpPr txBox="1"/>
          <p:nvPr/>
        </p:nvSpPr>
        <p:spPr>
          <a:xfrm>
            <a:off x="2054352" y="5162660"/>
            <a:ext cx="8083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 err="1"/>
              <a:t>Colab</a:t>
            </a:r>
            <a:r>
              <a:rPr kumimoji="1" lang="en-US" altLang="ko-Kore-KR" dirty="0"/>
              <a:t> pro</a:t>
            </a:r>
            <a:r>
              <a:rPr kumimoji="1" lang="ko-KR" altLang="en-US" dirty="0"/>
              <a:t>에서 실행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8%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8</a:t>
            </a:r>
            <a:r>
              <a:rPr kumimoji="1" lang="ko-KR" altLang="en-US" dirty="0"/>
              <a:t>시간 </a:t>
            </a:r>
            <a:r>
              <a:rPr kumimoji="1" lang="en-US" altLang="ko-KR" dirty="0"/>
              <a:t>56</a:t>
            </a:r>
            <a:r>
              <a:rPr kumimoji="1" lang="ko-KR" altLang="en-US" dirty="0"/>
              <a:t>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총 약 </a:t>
            </a:r>
            <a:r>
              <a:rPr kumimoji="1" lang="en-US" altLang="ko-KR" dirty="0"/>
              <a:t>120</a:t>
            </a:r>
            <a:r>
              <a:rPr kumimoji="1" lang="ko-KR" altLang="en-US" dirty="0"/>
              <a:t>시간 정도 수행해야 학습 진행 완료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또한 런타임이 언제 종료될지 모름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marL="285750" indent="-285750" algn="ctr">
              <a:buFont typeface="Symbol" pitchFamily="2" charset="2"/>
              <a:buChar char="Þ"/>
            </a:pPr>
            <a:r>
              <a:rPr kumimoji="1" lang="en-US" altLang="ko-KR" dirty="0"/>
              <a:t>13%</a:t>
            </a:r>
            <a:r>
              <a:rPr kumimoji="1" lang="ko-KR" altLang="en-US" dirty="0"/>
              <a:t> 이후 진행 중단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원격 데스크톱으로 진행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22333F-82A9-893E-3BF5-41940023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1559634"/>
            <a:ext cx="10909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95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D958A-ABE1-D3B9-5403-C6E4E60EE00B}"/>
              </a:ext>
            </a:extLst>
          </p:cNvPr>
          <p:cNvSpPr txBox="1"/>
          <p:nvPr/>
        </p:nvSpPr>
        <p:spPr>
          <a:xfrm>
            <a:off x="7406640" y="695344"/>
            <a:ext cx="3675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dirty="0"/>
              <a:t>&lt;</a:t>
            </a:r>
            <a:r>
              <a:rPr kumimoji="1" lang="ko-KR" altLang="en-US" dirty="0"/>
              <a:t>원격 데스크톱 정보</a:t>
            </a:r>
            <a:r>
              <a:rPr kumimoji="1" lang="en-US" altLang="ko-KR" dirty="0"/>
              <a:t>&gt;</a:t>
            </a:r>
          </a:p>
          <a:p>
            <a:pPr algn="just"/>
            <a:r>
              <a:rPr lang="en" altLang="ko-Kore-KR" dirty="0"/>
              <a:t>ID: root@211.119.47.95:6022</a:t>
            </a:r>
          </a:p>
          <a:p>
            <a:pPr algn="just"/>
            <a:r>
              <a:rPr lang="en" altLang="ko-Kore-KR" dirty="0"/>
              <a:t>PW: #$ocrdev22</a:t>
            </a:r>
          </a:p>
          <a:p>
            <a:pPr algn="just"/>
            <a:r>
              <a:rPr lang="en" altLang="ko-Kore-KR" dirty="0"/>
              <a:t>GPU: GeForce RTX 3090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4C193-9A52-6764-89CC-F10FA7E882FE}"/>
              </a:ext>
            </a:extLst>
          </p:cNvPr>
          <p:cNvSpPr txBox="1"/>
          <p:nvPr/>
        </p:nvSpPr>
        <p:spPr>
          <a:xfrm>
            <a:off x="1231392" y="2377005"/>
            <a:ext cx="9339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dirty="0"/>
              <a:t>데스크톱에 아나콘다 설치 후 실행</a:t>
            </a:r>
            <a:endParaRPr kumimoji="1" lang="en-US" altLang="ko-KR" dirty="0"/>
          </a:p>
          <a:p>
            <a:pPr algn="just"/>
            <a:endParaRPr kumimoji="1" lang="en-US" altLang="ko-Kore-KR" dirty="0"/>
          </a:p>
          <a:p>
            <a:pPr algn="just"/>
            <a:r>
              <a:rPr kumimoji="1" lang="en-US" altLang="ko-Kore-KR" dirty="0" err="1"/>
              <a:t>conda</a:t>
            </a:r>
            <a:r>
              <a:rPr kumimoji="1" lang="en-US" altLang="ko-Kore-KR" dirty="0"/>
              <a:t> create –n </a:t>
            </a:r>
            <a:r>
              <a:rPr kumimoji="1" lang="en-US" altLang="ko-Kore-KR" dirty="0" err="1"/>
              <a:t>noheat</a:t>
            </a:r>
            <a:r>
              <a:rPr kumimoji="1" lang="en-US" altLang="ko-Kore-KR" dirty="0"/>
              <a:t> python=3.7</a:t>
            </a:r>
          </a:p>
          <a:p>
            <a:pPr algn="just"/>
            <a:r>
              <a:rPr kumimoji="1" lang="en-US" altLang="ko-Kore-KR" dirty="0" err="1"/>
              <a:t>conda</a:t>
            </a:r>
            <a:r>
              <a:rPr kumimoji="1" lang="en-US" altLang="ko-Kore-KR" dirty="0"/>
              <a:t> activate </a:t>
            </a:r>
            <a:r>
              <a:rPr kumimoji="1" lang="en-US" altLang="ko-Kore-KR" dirty="0" err="1"/>
              <a:t>noheat</a:t>
            </a:r>
            <a:endParaRPr kumimoji="1" lang="en-US" altLang="ko-Kore-KR" dirty="0"/>
          </a:p>
          <a:p>
            <a:pPr algn="just"/>
            <a:endParaRPr kumimoji="1" lang="en-US" altLang="ko-Kore-KR" dirty="0"/>
          </a:p>
          <a:p>
            <a:r>
              <a:rPr kumimoji="1" lang="en-US" altLang="ko-Kore-KR" dirty="0" err="1"/>
              <a:t>conda</a:t>
            </a:r>
            <a:r>
              <a:rPr kumimoji="1" lang="en-US" altLang="ko-Kore-KR" dirty="0"/>
              <a:t> install </a:t>
            </a:r>
            <a:r>
              <a:rPr kumimoji="1" lang="en-US" altLang="ko-Kore-KR" dirty="0" err="1"/>
              <a:t>pytorch</a:t>
            </a:r>
            <a:r>
              <a:rPr kumimoji="1" lang="en-US" altLang="ko-Kore-KR" dirty="0"/>
              <a:t>==1.10.0 </a:t>
            </a:r>
            <a:r>
              <a:rPr kumimoji="1" lang="en-US" altLang="ko-Kore-KR" dirty="0" err="1"/>
              <a:t>torchvision</a:t>
            </a:r>
            <a:r>
              <a:rPr kumimoji="1" lang="en-US" altLang="ko-Kore-KR" dirty="0"/>
              <a:t>==0.11.0 </a:t>
            </a:r>
            <a:r>
              <a:rPr kumimoji="1" lang="en-US" altLang="ko-Kore-KR" dirty="0" err="1"/>
              <a:t>torchaudio</a:t>
            </a:r>
            <a:r>
              <a:rPr kumimoji="1" lang="en-US" altLang="ko-Kore-KR" dirty="0"/>
              <a:t>==0.10.0 </a:t>
            </a:r>
            <a:r>
              <a:rPr kumimoji="1" lang="en-US" altLang="ko-Kore-KR" dirty="0" err="1"/>
              <a:t>cudatoolkit</a:t>
            </a:r>
            <a:r>
              <a:rPr kumimoji="1" lang="en-US" altLang="ko-Kore-KR" dirty="0"/>
              <a:t>=11.3 -c </a:t>
            </a:r>
            <a:r>
              <a:rPr kumimoji="1" lang="en-US" altLang="ko-Kore-KR" dirty="0" err="1"/>
              <a:t>pytorch</a:t>
            </a:r>
            <a:r>
              <a:rPr kumimoji="1" lang="en-US" altLang="ko-Kore-KR" dirty="0"/>
              <a:t> -c </a:t>
            </a:r>
            <a:r>
              <a:rPr kumimoji="1" lang="en-US" altLang="ko-Kore-KR" dirty="0" err="1"/>
              <a:t>conda</a:t>
            </a:r>
            <a:r>
              <a:rPr kumimoji="1" lang="en-US" altLang="ko-Kore-KR" dirty="0"/>
              <a:t>-forge </a:t>
            </a:r>
            <a:br>
              <a:rPr kumimoji="1" lang="en-US" altLang="ko-Kore-KR" dirty="0"/>
            </a:br>
            <a:r>
              <a:rPr lang="en" altLang="ko-Kore-KR" dirty="0" err="1"/>
              <a:t>conda</a:t>
            </a:r>
            <a:r>
              <a:rPr lang="en" altLang="ko-Kore-KR" dirty="0"/>
              <a:t> install -c </a:t>
            </a:r>
            <a:r>
              <a:rPr lang="en" altLang="ko-Kore-KR" dirty="0" err="1"/>
              <a:t>conda</a:t>
            </a:r>
            <a:r>
              <a:rPr lang="en" altLang="ko-Kore-KR" dirty="0"/>
              <a:t>-forge </a:t>
            </a:r>
            <a:r>
              <a:rPr lang="en" altLang="ko-Kore-KR" dirty="0" err="1"/>
              <a:t>opencv</a:t>
            </a:r>
            <a:r>
              <a:rPr lang="en" altLang="ko-Kore-KR" dirty="0"/>
              <a:t> </a:t>
            </a:r>
            <a:endParaRPr kumimoji="1" lang="en-US" altLang="ko-Kore-KR" dirty="0"/>
          </a:p>
          <a:p>
            <a:pPr algn="just"/>
            <a:r>
              <a:rPr kumimoji="1" lang="en-US" altLang="ko-Kore-KR" dirty="0" err="1"/>
              <a:t>conda</a:t>
            </a:r>
            <a:r>
              <a:rPr kumimoji="1" lang="en-US" altLang="ko-Kore-KR" dirty="0"/>
              <a:t> install </a:t>
            </a:r>
            <a:r>
              <a:rPr kumimoji="1" lang="en-US" altLang="ko-Kore-KR" dirty="0" err="1"/>
              <a:t>jupyter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131823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4C193-9A52-6764-89CC-F10FA7E882FE}"/>
              </a:ext>
            </a:extLst>
          </p:cNvPr>
          <p:cNvSpPr txBox="1"/>
          <p:nvPr/>
        </p:nvSpPr>
        <p:spPr>
          <a:xfrm>
            <a:off x="1426464" y="1621101"/>
            <a:ext cx="933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dirty="0" err="1"/>
              <a:t>Vscode</a:t>
            </a:r>
            <a:r>
              <a:rPr kumimoji="1" lang="ko-KR" altLang="en-US" dirty="0"/>
              <a:t>로 </a:t>
            </a:r>
            <a:r>
              <a:rPr kumimoji="1" lang="en-US" altLang="ko-KR" dirty="0" err="1"/>
              <a:t>ssh</a:t>
            </a:r>
            <a:r>
              <a:rPr kumimoji="1" lang="ko-KR" altLang="en-US" dirty="0"/>
              <a:t> 접속하여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ipynb</a:t>
            </a:r>
            <a:r>
              <a:rPr kumimoji="1" lang="ko-KR" altLang="en-US" dirty="0"/>
              <a:t> 실행 계획이었으나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kernel</a:t>
            </a:r>
            <a:r>
              <a:rPr kumimoji="1" lang="ko-KR" altLang="en-US" dirty="0"/>
              <a:t>이 없어 실행되지 못함</a:t>
            </a:r>
            <a:endParaRPr kumimoji="1" lang="en-US" altLang="ko-KR" dirty="0"/>
          </a:p>
          <a:p>
            <a:pPr marL="285750" indent="-285750" algn="just">
              <a:buFont typeface="Symbol" pitchFamily="2" charset="2"/>
              <a:buChar char="Þ"/>
            </a:pPr>
            <a:r>
              <a:rPr kumimoji="1" lang="ko-KR" altLang="en-US" dirty="0"/>
              <a:t>데스크탑에서 </a:t>
            </a:r>
            <a:r>
              <a:rPr kumimoji="1" lang="en-US" altLang="ko-KR" dirty="0" err="1"/>
              <a:t>jupyter</a:t>
            </a:r>
            <a:r>
              <a:rPr kumimoji="1" lang="en-US" altLang="ko-KR" dirty="0"/>
              <a:t> notebook server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open</a:t>
            </a:r>
            <a:r>
              <a:rPr kumimoji="1" lang="ko-KR" altLang="en-US" dirty="0"/>
              <a:t>하여 웹에서 실행</a:t>
            </a:r>
            <a:endParaRPr kumimoji="1" lang="en-US" altLang="ko-KR" dirty="0"/>
          </a:p>
          <a:p>
            <a:pPr marL="285750" indent="-285750" algn="just">
              <a:buFont typeface="Symbol" pitchFamily="2" charset="2"/>
              <a:buChar char="Þ"/>
            </a:pPr>
            <a:endParaRPr kumimoji="1" lang="en-US" altLang="ko-KR" dirty="0"/>
          </a:p>
          <a:p>
            <a:pPr algn="just"/>
            <a:r>
              <a:rPr lang="en" altLang="ko-Kore-KR" dirty="0">
                <a:hlinkClick r:id="rId2"/>
              </a:rPr>
              <a:t>Jupyter Notebook</a:t>
            </a:r>
            <a:r>
              <a:rPr lang="ko-KR" altLang="en-US" dirty="0">
                <a:hlinkClick r:id="rId2"/>
              </a:rPr>
              <a:t>을 원격으로 접속하기 </a:t>
            </a:r>
            <a:r>
              <a:rPr lang="en-US" altLang="ko-KR" dirty="0">
                <a:hlinkClick r:id="rId2"/>
              </a:rPr>
              <a:t>(</a:t>
            </a:r>
            <a:r>
              <a:rPr lang="en" altLang="ko-Kore-KR" dirty="0">
                <a:hlinkClick r:id="rId2"/>
              </a:rPr>
              <a:t>pinkwink.kr)</a:t>
            </a:r>
            <a:endParaRPr lang="en" altLang="ko-Kore-KR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6DC3DF0-B595-BE41-75D5-272583B87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12" y="2939291"/>
            <a:ext cx="6742176" cy="37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5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4880F45-2F9F-DF72-6BEE-DDF5CB65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464" y="1384364"/>
            <a:ext cx="6291072" cy="3538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3E933-DE00-285C-ED2B-1D171599DCFF}"/>
              </a:ext>
            </a:extLst>
          </p:cNvPr>
          <p:cNvSpPr txBox="1"/>
          <p:nvPr/>
        </p:nvSpPr>
        <p:spPr>
          <a:xfrm>
            <a:off x="2264664" y="5347326"/>
            <a:ext cx="7662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8</a:t>
            </a:r>
            <a:r>
              <a:rPr kumimoji="1" lang="en-US" altLang="ko-KR" dirty="0"/>
              <a:t>/5(</a:t>
            </a:r>
            <a:r>
              <a:rPr kumimoji="1" lang="ko-KR" altLang="en-US" dirty="0"/>
              <a:t>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01:00</a:t>
            </a:r>
            <a:r>
              <a:rPr kumimoji="1" lang="ko-KR" altLang="en-US" dirty="0"/>
              <a:t> 즈음부터 학습 실행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Colab</a:t>
            </a:r>
            <a:r>
              <a:rPr kumimoji="1" lang="en-US" altLang="ko-KR" dirty="0"/>
              <a:t> pro</a:t>
            </a:r>
            <a:r>
              <a:rPr kumimoji="1" lang="ko-KR" altLang="en-US" dirty="0"/>
              <a:t>보다 약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빠름</a:t>
            </a:r>
            <a:r>
              <a:rPr kumimoji="1" lang="en-US" altLang="ko-KR" dirty="0"/>
              <a:t>(60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8/7(</a:t>
            </a:r>
            <a:r>
              <a:rPr kumimoji="1" lang="ko-KR" altLang="en-US" dirty="0"/>
              <a:t>일</a:t>
            </a:r>
            <a:r>
              <a:rPr kumimoji="1" lang="en-US" altLang="ko-KR" dirty="0"/>
              <a:t>)</a:t>
            </a:r>
            <a:r>
              <a:rPr kumimoji="1" lang="ko-KR" altLang="en-US" dirty="0"/>
              <a:t> 오후 완료 예정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중간중간 </a:t>
            </a:r>
            <a:r>
              <a:rPr kumimoji="1" lang="en-US" altLang="ko-KR" dirty="0" err="1"/>
              <a:t>pt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저장하므로 실시간 확인 가능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9653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3E933-DE00-285C-ED2B-1D171599DCFF}"/>
              </a:ext>
            </a:extLst>
          </p:cNvPr>
          <p:cNvSpPr txBox="1"/>
          <p:nvPr/>
        </p:nvSpPr>
        <p:spPr>
          <a:xfrm>
            <a:off x="2264664" y="1384364"/>
            <a:ext cx="7662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/>
              <a:t>FreezeD</a:t>
            </a:r>
            <a:r>
              <a:rPr kumimoji="1" lang="ko-KR" altLang="en-US" dirty="0"/>
              <a:t>의 경우 이미지 생성 </a:t>
            </a:r>
            <a:r>
              <a:rPr kumimoji="1" lang="en-US" altLang="ko-KR" dirty="0"/>
              <a:t>from random latent</a:t>
            </a:r>
            <a:r>
              <a:rPr kumimoji="1" lang="ko-KR" altLang="en-US" dirty="0"/>
              <a:t>가 잘 이루어지지 않음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또한 제공하는 </a:t>
            </a:r>
            <a:r>
              <a:rPr kumimoji="1" lang="en-US" altLang="ko-KR" dirty="0" err="1"/>
              <a:t>pt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cartoonStyleGAN2</a:t>
            </a:r>
            <a:r>
              <a:rPr kumimoji="1" lang="ko-KR" altLang="en-US" dirty="0"/>
              <a:t>과 달라 호환 불가능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cartoonStyleGAN2</a:t>
            </a:r>
            <a:r>
              <a:rPr kumimoji="1" lang="ko-KR" altLang="en-US" dirty="0"/>
              <a:t>로 선택과 집중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02EBB9-D9E2-1F66-0399-793C01CB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87" y="2812048"/>
            <a:ext cx="4130975" cy="3558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C0FE5F-9CEF-6361-53B0-74965F1D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2812048"/>
            <a:ext cx="3338323" cy="355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7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3E933-DE00-285C-ED2B-1D171599DCFF}"/>
              </a:ext>
            </a:extLst>
          </p:cNvPr>
          <p:cNvSpPr txBox="1"/>
          <p:nvPr/>
        </p:nvSpPr>
        <p:spPr>
          <a:xfrm>
            <a:off x="5833874" y="2718137"/>
            <a:ext cx="5599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cartoonStyleGAN2</a:t>
            </a:r>
            <a:r>
              <a:rPr kumimoji="1" lang="ko-KR" altLang="en-US" dirty="0"/>
              <a:t>에 대해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우선 디즈니 데이터셋으로 </a:t>
            </a:r>
            <a:r>
              <a:rPr kumimoji="1" lang="en-US" altLang="ko-KR" dirty="0" err="1"/>
              <a:t>Disney_StructureLoss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제공해주는 </a:t>
            </a:r>
            <a:r>
              <a:rPr kumimoji="1" lang="en-US" altLang="ko-KR" dirty="0" err="1"/>
              <a:t>pt</a:t>
            </a:r>
            <a:r>
              <a:rPr kumimoji="1" lang="ko-KR" altLang="en-US" dirty="0"/>
              <a:t>와 비교할 예정이었음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시간 문제로 중단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R" dirty="0"/>
          </a:p>
          <a:p>
            <a:pPr marL="285750" indent="-285750" algn="ctr">
              <a:buFont typeface="Symbol" pitchFamily="2" charset="2"/>
              <a:buChar char="Þ"/>
            </a:pPr>
            <a:r>
              <a:rPr kumimoji="1" lang="en-US" altLang="ko-KR" dirty="0"/>
              <a:t>10%</a:t>
            </a:r>
            <a:r>
              <a:rPr kumimoji="1" lang="ko-KR" altLang="en-US" dirty="0"/>
              <a:t>까지만 전이 학습 수행</a:t>
            </a:r>
            <a:r>
              <a:rPr kumimoji="1" lang="en-US" altLang="ko-KR" dirty="0"/>
              <a:t>(using </a:t>
            </a:r>
            <a:r>
              <a:rPr kumimoji="1" lang="en-US" altLang="ko-KR" dirty="0" err="1"/>
              <a:t>colab</a:t>
            </a:r>
            <a:r>
              <a:rPr kumimoji="1" lang="en-US" altLang="ko-KR" dirty="0"/>
              <a:t>)</a:t>
            </a:r>
            <a:r>
              <a:rPr kumimoji="1" lang="ko-KR" altLang="en-US" dirty="0"/>
              <a:t>한 결과</a:t>
            </a:r>
            <a:endParaRPr kumimoji="1" lang="en-US" altLang="ko-KR" dirty="0"/>
          </a:p>
          <a:p>
            <a:pPr marL="285750" indent="-285750" algn="ctr">
              <a:buFont typeface="Symbol" pitchFamily="2" charset="2"/>
              <a:buChar char="Þ"/>
            </a:pPr>
            <a:r>
              <a:rPr kumimoji="1" lang="ko-KR" altLang="en-US" dirty="0"/>
              <a:t>한국인은 비슷한 </a:t>
            </a:r>
            <a:r>
              <a:rPr kumimoji="1" lang="en-US" altLang="ko-KR" dirty="0"/>
              <a:t>domain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100%</a:t>
            </a:r>
            <a:r>
              <a:rPr kumimoji="1" lang="ko-KR" altLang="en-US" dirty="0"/>
              <a:t>까지 수행한다면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괜찮은 결과 예상</a:t>
            </a:r>
            <a:endParaRPr kumimoji="1" lang="en-US" altLang="ko-KR" dirty="0"/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135E5DF5-1BC8-1F1D-1B2F-D54C5C7E5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1" name="AutoShape 6" descr="Untitled">
            <a:extLst>
              <a:ext uri="{FF2B5EF4-FFF2-40B4-BE49-F238E27FC236}">
                <a16:creationId xmlns:a16="http://schemas.microsoft.com/office/drawing/2014/main" id="{C2719F03-8256-4C28-1E2A-C26CABB572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3" name="AutoShape 10" descr="Untitled">
            <a:extLst>
              <a:ext uri="{FF2B5EF4-FFF2-40B4-BE49-F238E27FC236}">
                <a16:creationId xmlns:a16="http://schemas.microsoft.com/office/drawing/2014/main" id="{C71BFB97-8C3A-8FD3-A7CF-452E6D794F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659B366-FEF3-54BB-7FB0-515924B9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0" y="1600929"/>
            <a:ext cx="4889787" cy="488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81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3E933-DE00-285C-ED2B-1D171599DCFF}"/>
              </a:ext>
            </a:extLst>
          </p:cNvPr>
          <p:cNvSpPr txBox="1"/>
          <p:nvPr/>
        </p:nvSpPr>
        <p:spPr>
          <a:xfrm>
            <a:off x="2400300" y="2260937"/>
            <a:ext cx="7853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앞으로 할 것</a:t>
            </a:r>
            <a:r>
              <a:rPr kumimoji="1"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batch=8</a:t>
            </a:r>
            <a:r>
              <a:rPr kumimoji="1" lang="ko-KR" altLang="en-US" dirty="0"/>
              <a:t>로 하여 한국인 네트워크 </a:t>
            </a:r>
            <a:r>
              <a:rPr kumimoji="1" lang="en-US" altLang="ko-KR" dirty="0"/>
              <a:t>fine-tuning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1</a:t>
            </a:r>
            <a:r>
              <a:rPr kumimoji="1" lang="ko-KR" altLang="en-US" dirty="0"/>
              <a:t>번의 모델을 가지고 </a:t>
            </a:r>
            <a:r>
              <a:rPr kumimoji="1" lang="en-US" altLang="ko-KR" dirty="0"/>
              <a:t>Encoder network </a:t>
            </a:r>
            <a:r>
              <a:rPr kumimoji="1" lang="ko-KR" altLang="en-US" dirty="0"/>
              <a:t>구성</a:t>
            </a:r>
            <a:r>
              <a:rPr kumimoji="1" lang="en-US" altLang="ko-KR" dirty="0"/>
              <a:t>(</a:t>
            </a:r>
            <a:br>
              <a:rPr kumimoji="1" lang="en-US" altLang="ko-KR" dirty="0"/>
            </a:b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512</a:t>
            </a:r>
            <a:r>
              <a:rPr kumimoji="1" lang="ko-KR" altLang="en-US" dirty="0"/>
              <a:t> * </a:t>
            </a:r>
            <a:r>
              <a:rPr kumimoji="1" lang="en-US" altLang="ko-KR" dirty="0"/>
              <a:t>512</a:t>
            </a:r>
            <a:r>
              <a:rPr kumimoji="1" lang="ko-KR" altLang="en-US" dirty="0"/>
              <a:t> 이미지를 이용하여 얼굴 </a:t>
            </a:r>
            <a:r>
              <a:rPr kumimoji="1" lang="en-US" altLang="ko-KR" dirty="0"/>
              <a:t>3D </a:t>
            </a:r>
            <a:r>
              <a:rPr kumimoji="1" lang="ko-KR" altLang="en-US" dirty="0" err="1"/>
              <a:t>메쉬</a:t>
            </a:r>
            <a:r>
              <a:rPr kumimoji="1" lang="ko-KR" altLang="en-US"/>
              <a:t> 생성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얼굴 </a:t>
            </a:r>
            <a:r>
              <a:rPr kumimoji="1" lang="en-US" altLang="ko-KR" dirty="0"/>
              <a:t>3D </a:t>
            </a:r>
            <a:r>
              <a:rPr kumimoji="1" lang="ko-KR" altLang="en-US" dirty="0" err="1"/>
              <a:t>메쉬를</a:t>
            </a:r>
            <a:r>
              <a:rPr kumimoji="1" lang="ko-KR" altLang="en-US" dirty="0"/>
              <a:t> 신체와 합치는 방법 찾기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장태영멘토님</a:t>
            </a:r>
            <a:r>
              <a:rPr kumimoji="1" lang="ko-KR" altLang="en-US" dirty="0"/>
              <a:t> 지인께 </a:t>
            </a:r>
            <a:r>
              <a:rPr kumimoji="1" lang="ko-KR" altLang="en-US" dirty="0" err="1"/>
              <a:t>여쭤보기</a:t>
            </a:r>
            <a:r>
              <a:rPr kumimoji="1" lang="en-US" altLang="ko-KR" dirty="0"/>
              <a:t>)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135E5DF5-1BC8-1F1D-1B2F-D54C5C7E5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1" name="AutoShape 6" descr="Untitled">
            <a:extLst>
              <a:ext uri="{FF2B5EF4-FFF2-40B4-BE49-F238E27FC236}">
                <a16:creationId xmlns:a16="http://schemas.microsoft.com/office/drawing/2014/main" id="{C2719F03-8256-4C28-1E2A-C26CABB572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3" name="AutoShape 10" descr="Untitled">
            <a:extLst>
              <a:ext uri="{FF2B5EF4-FFF2-40B4-BE49-F238E27FC236}">
                <a16:creationId xmlns:a16="http://schemas.microsoft.com/office/drawing/2014/main" id="{C71BFB97-8C3A-8FD3-A7CF-452E6D794F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70796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5801359" cy="701040"/>
            <a:chOff x="294640" y="1391920"/>
            <a:chExt cx="580135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8" y="1511607"/>
              <a:ext cx="4958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</a:t>
              </a:r>
              <a:r>
                <a:rPr lang="ko-KR" altLang="en-US" sz="2400" dirty="0" err="1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전처리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456784"/>
            <a:ext cx="5639021" cy="701040"/>
            <a:chOff x="294640" y="1391920"/>
            <a:chExt cx="5639021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479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전이 학습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7F88A6-58D3-F75D-4E10-7AC435DA0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54" y="1763830"/>
            <a:ext cx="6147415" cy="4277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7CC2BE-8D62-42DF-AEFB-AF7E245A352B}"/>
              </a:ext>
            </a:extLst>
          </p:cNvPr>
          <p:cNvSpPr txBox="1"/>
          <p:nvPr/>
        </p:nvSpPr>
        <p:spPr>
          <a:xfrm>
            <a:off x="7754111" y="2621280"/>
            <a:ext cx="37673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AI HUB</a:t>
            </a:r>
            <a:r>
              <a:rPr kumimoji="1" lang="ko-KR" altLang="en-US" dirty="0"/>
              <a:t>에 얼굴을 검색하였을 때 왼쪽의 두 가지 데이터셋이 존재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“</a:t>
            </a:r>
            <a:r>
              <a:rPr kumimoji="1" lang="ko-Kore-KR" altLang="en-US" dirty="0"/>
              <a:t>애니메이션</a:t>
            </a:r>
            <a:r>
              <a:rPr kumimoji="1" lang="ko-KR" altLang="en-US" dirty="0"/>
              <a:t> 속 캐릭터 얼굴 랜드마크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는 사진이 아니라 애니메이션이므로 제외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가족 관계가 알려진 얼굴 이미지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에서 선별하여 사용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26249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905F09-E3FD-CFFE-9085-54751840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78" y="1094828"/>
            <a:ext cx="4273359" cy="28809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C72909-CC46-B4A6-9C3C-E900E6E1C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79" y="3977084"/>
            <a:ext cx="4273358" cy="28809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D6399A-300E-A9AE-CBFC-70972376A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94828"/>
            <a:ext cx="4273358" cy="2880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A5B415-E5F4-080E-986B-2B57001FCAEC}"/>
              </a:ext>
            </a:extLst>
          </p:cNvPr>
          <p:cNvSpPr txBox="1"/>
          <p:nvPr/>
        </p:nvSpPr>
        <p:spPr>
          <a:xfrm>
            <a:off x="6181344" y="4279392"/>
            <a:ext cx="4986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Family: </a:t>
            </a:r>
            <a:r>
              <a:rPr kumimoji="1" lang="ko-KR" altLang="en-US" dirty="0"/>
              <a:t>가족 단체사진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Individuals: </a:t>
            </a:r>
            <a:r>
              <a:rPr kumimoji="1" lang="ko-KR" altLang="en-US" dirty="0"/>
              <a:t>인물 각각에 대한 다각도 사진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Age: </a:t>
            </a:r>
            <a:r>
              <a:rPr kumimoji="1" lang="ko-KR" altLang="en-US" dirty="0"/>
              <a:t>인물의 역대 정면 얼굴 사진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“3.Age” </a:t>
            </a:r>
            <a:r>
              <a:rPr kumimoji="1" lang="ko-KR" altLang="en-US" dirty="0"/>
              <a:t>사진이 </a:t>
            </a:r>
            <a:r>
              <a:rPr kumimoji="1" lang="en-US" altLang="ko-KR" dirty="0"/>
              <a:t>FFHQ </a:t>
            </a:r>
            <a:r>
              <a:rPr kumimoji="1" lang="ko-KR" altLang="en-US" dirty="0"/>
              <a:t>데이터셋과 비슷한 형태로 가장 적합하다고 판단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213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4D3D6E-BB18-DF49-8416-48A687B8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28" y="1599222"/>
            <a:ext cx="4429535" cy="4077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26E987-68CC-0F1E-E19F-8897DC86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18" y="1599222"/>
            <a:ext cx="3221586" cy="4077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6EDBBD-E7AC-3DD7-75DA-6B688EE68316}"/>
              </a:ext>
            </a:extLst>
          </p:cNvPr>
          <p:cNvSpPr txBox="1"/>
          <p:nvPr/>
        </p:nvSpPr>
        <p:spPr>
          <a:xfrm>
            <a:off x="1524000" y="5933804"/>
            <a:ext cx="374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압축</a:t>
            </a:r>
            <a:r>
              <a:rPr kumimoji="1" lang="ko-KR" altLang="en-US" dirty="0"/>
              <a:t> 해제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33421-B9EA-699E-0395-6DFA959A5A21}"/>
              </a:ext>
            </a:extLst>
          </p:cNvPr>
          <p:cNvSpPr txBox="1"/>
          <p:nvPr/>
        </p:nvSpPr>
        <p:spPr>
          <a:xfrm>
            <a:off x="7027239" y="5933804"/>
            <a:ext cx="374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“3.Age” </a:t>
            </a:r>
            <a:r>
              <a:rPr kumimoji="1" lang="ko-KR" altLang="en-US" dirty="0"/>
              <a:t>이미지 모으기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60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B1A739-6B6B-4DF3-96C8-BBBB4464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1" y="2117558"/>
            <a:ext cx="3817759" cy="38229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D74FDB-E748-4E21-9C19-695BA50A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871" y="2071491"/>
            <a:ext cx="2551129" cy="38690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73BD01-7BEA-4248-B097-12045BCF7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135" y="2071491"/>
            <a:ext cx="4861981" cy="12345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011ED7-F5F3-4ACB-97B0-DB7FD981416B}"/>
              </a:ext>
            </a:extLst>
          </p:cNvPr>
          <p:cNvSpPr txBox="1"/>
          <p:nvPr/>
        </p:nvSpPr>
        <p:spPr>
          <a:xfrm>
            <a:off x="7652084" y="4235116"/>
            <a:ext cx="3344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ko-KR" altLang="en-US" dirty="0"/>
              <a:t>로 얼굴 인식하여</a:t>
            </a:r>
            <a:endParaRPr lang="en-US" altLang="ko-KR" dirty="0"/>
          </a:p>
          <a:p>
            <a:r>
              <a:rPr lang="en-US" altLang="ko-KR" dirty="0"/>
              <a:t>512 * 512</a:t>
            </a:r>
            <a:r>
              <a:rPr lang="ko-KR" altLang="en-US" dirty="0"/>
              <a:t>로 </a:t>
            </a:r>
            <a:r>
              <a:rPr lang="en-US" altLang="ko-KR" dirty="0"/>
              <a:t>crop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33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99B50-49D3-AD8F-82BF-F06C664DEFFC}"/>
              </a:ext>
            </a:extLst>
          </p:cNvPr>
          <p:cNvSpPr txBox="1"/>
          <p:nvPr/>
        </p:nvSpPr>
        <p:spPr>
          <a:xfrm>
            <a:off x="8619744" y="3767708"/>
            <a:ext cx="254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512</a:t>
            </a:r>
            <a:r>
              <a:rPr kumimoji="1" lang="ko-KR" altLang="en-US" dirty="0"/>
              <a:t> * </a:t>
            </a:r>
            <a:r>
              <a:rPr kumimoji="1" lang="en-US" altLang="ko-KR" dirty="0"/>
              <a:t>512</a:t>
            </a:r>
            <a:r>
              <a:rPr kumimoji="1" lang="ko-KR" altLang="en-US" dirty="0"/>
              <a:t> 얼굴 이미지 총 </a:t>
            </a:r>
            <a:r>
              <a:rPr kumimoji="1" lang="en-US" altLang="ko-KR" dirty="0"/>
              <a:t>6650</a:t>
            </a:r>
            <a:r>
              <a:rPr kumimoji="1" lang="ko-KR" altLang="en-US" dirty="0"/>
              <a:t>장 확보</a:t>
            </a:r>
            <a:endParaRPr kumimoji="1" lang="ko-Kore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503A514-F885-37D9-B290-505F6B64F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" y="1560628"/>
            <a:ext cx="7222971" cy="50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3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FEDB5-B0CD-34B6-6CD1-D999DF6B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060450"/>
            <a:ext cx="5419550" cy="25491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C1F679-2303-575D-DD9F-FEF6E7F9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73" y="3621062"/>
            <a:ext cx="4525503" cy="3236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CF9EA-FE48-76AD-149A-617FD2569D4D}"/>
              </a:ext>
            </a:extLst>
          </p:cNvPr>
          <p:cNvSpPr txBox="1"/>
          <p:nvPr/>
        </p:nvSpPr>
        <p:spPr>
          <a:xfrm>
            <a:off x="7107935" y="2664266"/>
            <a:ext cx="45255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cartoonStyleGAN2</a:t>
            </a:r>
            <a:r>
              <a:rPr kumimoji="1" lang="ko-KR" altLang="en-US" dirty="0"/>
              <a:t>의 코드를 수정하여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random latent</a:t>
            </a:r>
            <a:r>
              <a:rPr kumimoji="1" lang="ko-KR" altLang="en-US" dirty="0"/>
              <a:t>로부터 이미지를 생성하는 코드 작성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실행할 때마다 다른 이미지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ore-KR" altLang="en-US" dirty="0"/>
              <a:t>전이</a:t>
            </a:r>
            <a:r>
              <a:rPr kumimoji="1" lang="ko-KR" altLang="en-US" dirty="0"/>
              <a:t> 학습을 수행한 이후 이 코드를 실행해서 결과 확인 가능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06456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23687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전이 학습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218661" y="86793"/>
            <a:ext cx="501339" cy="85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1C43FF-0AE5-3870-C3E5-88DC422E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0" y="1772481"/>
            <a:ext cx="6620849" cy="4848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D958A-ABE1-D3B9-5403-C6E4E60EE00B}"/>
              </a:ext>
            </a:extLst>
          </p:cNvPr>
          <p:cNvSpPr txBox="1"/>
          <p:nvPr/>
        </p:nvSpPr>
        <p:spPr>
          <a:xfrm>
            <a:off x="7242048" y="2274838"/>
            <a:ext cx="4864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전이 학습 후보</a:t>
            </a:r>
            <a:r>
              <a:rPr kumimoji="1"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cartoonStyleGAN2</a:t>
            </a:r>
          </a:p>
          <a:p>
            <a:pPr marL="342900" indent="-342900">
              <a:buAutoNum type="arabicPeriod"/>
            </a:pPr>
            <a:r>
              <a:rPr kumimoji="1" lang="en-US" altLang="ko-Kore-KR" dirty="0" err="1"/>
              <a:t>FreezeD</a:t>
            </a:r>
            <a:r>
              <a:rPr kumimoji="1" lang="en-US" altLang="ko-Kore-KR" dirty="0"/>
              <a:t>(cartoonStyleGAN2</a:t>
            </a:r>
            <a:r>
              <a:rPr kumimoji="1" lang="ko-KR" altLang="en-US" dirty="0"/>
              <a:t> 논문에서 언급한 </a:t>
            </a:r>
            <a:r>
              <a:rPr kumimoji="1" lang="en-US" altLang="ko-KR" dirty="0"/>
              <a:t>baseline)</a:t>
            </a:r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ore-KR" altLang="en-US" dirty="0"/>
              <a:t>두</a:t>
            </a:r>
            <a:r>
              <a:rPr kumimoji="1" lang="ko-KR" altLang="en-US" dirty="0"/>
              <a:t> 기법 모두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 코드가 있으므로 실행해볼 수 있음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ore-KR" dirty="0"/>
              <a:t>cartoonStyleGAN2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FreezeD</a:t>
            </a:r>
            <a:r>
              <a:rPr kumimoji="1" lang="ko-KR" altLang="en-US" dirty="0"/>
              <a:t>와 코드 구조가 비슷하므로 </a:t>
            </a:r>
            <a:r>
              <a:rPr kumimoji="1" lang="en-US" altLang="ko-KR" dirty="0" err="1"/>
              <a:t>FreezeD</a:t>
            </a:r>
            <a:r>
              <a:rPr kumimoji="1" lang="ko-KR" altLang="en-US" dirty="0"/>
              <a:t>의 이미지 생성 </a:t>
            </a:r>
            <a:r>
              <a:rPr kumimoji="1" lang="en-US" altLang="ko-KR" dirty="0"/>
              <a:t>from random latent </a:t>
            </a:r>
            <a:r>
              <a:rPr kumimoji="1" lang="ko-KR" altLang="en-US" dirty="0"/>
              <a:t>코드도 비슷할 것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1076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사용자 지정 2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547</Words>
  <Application>Microsoft Office PowerPoint</Application>
  <PresentationFormat>와이드스크린</PresentationFormat>
  <Paragraphs>104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나눔스퀘어_ac</vt:lpstr>
      <vt:lpstr>나눔스퀘어_ac Bold</vt:lpstr>
      <vt:lpstr>나눔스퀘어_ac ExtraBold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성무열[ 학부재학 / 사이버국방학과 ]</dc:creator>
  <cp:lastModifiedBy>성무열[ 학부재학 / 사이버국방학과 ]</cp:lastModifiedBy>
  <cp:revision>313</cp:revision>
  <dcterms:created xsi:type="dcterms:W3CDTF">2021-03-10T12:01:47Z</dcterms:created>
  <dcterms:modified xsi:type="dcterms:W3CDTF">2022-08-09T17:57:17Z</dcterms:modified>
</cp:coreProperties>
</file>